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880042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BD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66"/>
  </p:normalViewPr>
  <p:slideViewPr>
    <p:cSldViewPr snapToGrid="0" snapToObjects="1">
      <p:cViewPr varScale="1">
        <p:scale>
          <a:sx n="19" d="100"/>
          <a:sy n="19" d="100"/>
        </p:scale>
        <p:origin x="296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6149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196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434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46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18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74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2684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558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292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6584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20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7000">
              <a:schemeClr val="accent2">
                <a:lumMod val="60000"/>
                <a:lumOff val="40000"/>
              </a:schemeClr>
            </a:gs>
            <a:gs pos="5000">
              <a:schemeClr val="accent2">
                <a:lumMod val="40000"/>
                <a:lumOff val="60000"/>
              </a:schemeClr>
            </a:gs>
            <a:gs pos="86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40000"/>
                <a:lumOff val="60000"/>
              </a:schemeClr>
            </a:gs>
            <a:gs pos="6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75000"/>
              </a:schemeClr>
            </a:gs>
            <a:gs pos="99000">
              <a:schemeClr val="accent2">
                <a:lumMod val="75000"/>
              </a:schemeClr>
            </a:gs>
            <a:gs pos="27000">
              <a:schemeClr val="accent2">
                <a:lumMod val="20000"/>
                <a:lumOff val="80000"/>
              </a:schemeClr>
            </a:gs>
            <a:gs pos="39000">
              <a:schemeClr val="accent2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568AC-50C5-C949-A52B-70949FFED4DB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AF3CC-F8BB-604E-9F04-56FFC84DAC9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5395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69B26C61-5CA0-6147-99FD-17814D356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591" y="1089376"/>
            <a:ext cx="3334183" cy="1442810"/>
          </a:xfrm>
          <a:prstGeom prst="rect">
            <a:avLst/>
          </a:prstGeom>
        </p:spPr>
      </p:pic>
      <p:pic>
        <p:nvPicPr>
          <p:cNvPr id="7" name="Imagen 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5A3FA263-4ABB-084A-B9F1-6B652108A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242" y="2720816"/>
            <a:ext cx="3283532" cy="144281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D0356E7-C086-464A-A19C-6A546FFD537D}"/>
              </a:ext>
            </a:extLst>
          </p:cNvPr>
          <p:cNvSpPr txBox="1"/>
          <p:nvPr/>
        </p:nvSpPr>
        <p:spPr>
          <a:xfrm flipH="1">
            <a:off x="4853851" y="1089376"/>
            <a:ext cx="22455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4400" b="1" dirty="0">
                <a:solidFill>
                  <a:schemeClr val="tx2">
                    <a:lumMod val="75000"/>
                  </a:schemeClr>
                </a:solidFill>
                <a:latin typeface="Biome" panose="020B0604020202020204" pitchFamily="34" charset="0"/>
                <a:cs typeface="Biome" panose="020B0604020202020204" pitchFamily="34" charset="0"/>
              </a:rPr>
              <a:t>INDIVIDUALIZACIÓN DE TRATAMIENTO EN UNA SITUACIÓN ESPECIAL: DIAGNÓSTICO DE LEUCEMIA AGUDA PROMIELOCITICA DURANTE EL EMBARAZO</a:t>
            </a:r>
            <a:endParaRPr lang="es-ES" sz="4400" b="1" dirty="0">
              <a:solidFill>
                <a:schemeClr val="tx2">
                  <a:lumMod val="75000"/>
                </a:schemeClr>
              </a:solidFill>
              <a:latin typeface="Biome" panose="020B0604020202020204" pitchFamily="34" charset="0"/>
              <a:cs typeface="Biome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439D671-8377-3A4D-9595-DEF66948AE2F}"/>
              </a:ext>
            </a:extLst>
          </p:cNvPr>
          <p:cNvSpPr txBox="1"/>
          <p:nvPr/>
        </p:nvSpPr>
        <p:spPr>
          <a:xfrm flipH="1">
            <a:off x="4853851" y="2645180"/>
            <a:ext cx="217865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Nuria Suarez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Fernandez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Julio Morgado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Rodriguez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Nuria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Peña.Alvaarez</a:t>
            </a:r>
            <a:r>
              <a:rPr lang="es-ES" sz="360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</a:t>
            </a:r>
          </a:p>
          <a:p>
            <a:r>
              <a:rPr lang="es-ES" sz="360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Servicio de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Hematologia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- Hemoterapia. Hospital Universitario Central de Asturias. Oviedo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4AE04F5-B7E0-1C4C-958A-E3D6D7D935CA}"/>
              </a:ext>
            </a:extLst>
          </p:cNvPr>
          <p:cNvSpPr txBox="1"/>
          <p:nvPr/>
        </p:nvSpPr>
        <p:spPr>
          <a:xfrm>
            <a:off x="1421435" y="5536892"/>
            <a:ext cx="2586859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INTRODUCION </a:t>
            </a:r>
            <a:endParaRPr lang="es-ES" sz="4000" dirty="0">
              <a:solidFill>
                <a:schemeClr val="tx2">
                  <a:lumMod val="75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La coexistencia de leucemia aguda y embarazo es una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situación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excepcional, en la cual se tiene limitada experiencia. Una vez confirmado el diagnostico de Leucemia Aguda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Promielocítica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es necesario tratamiento inmediato con quimioterapia sin posibilidad de posponerlo, tratamiento que debe ser individualizado, conjunto y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sinérgico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todos los profesionales, en el caso de coexistir situaciones especiales como una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gestación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en curso.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B8DC3C6-9328-C341-B44E-F296B37E75E8}"/>
              </a:ext>
            </a:extLst>
          </p:cNvPr>
          <p:cNvSpPr txBox="1"/>
          <p:nvPr/>
        </p:nvSpPr>
        <p:spPr>
          <a:xfrm flipH="1">
            <a:off x="1421434" y="9244211"/>
            <a:ext cx="25868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METODOLOGIA- OBJETIVOS </a:t>
            </a:r>
          </a:p>
          <a:p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Presentar el caso, de una mujer gestante diagnosticada de leucemia aguda que debe iniciar de manera urgente a tratamiento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quimioterápico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situación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compleja, de gran impacto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ético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</a:t>
            </a:r>
            <a:r>
              <a:rPr lang="es-ES" sz="36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terapéutico</a:t>
            </a:r>
            <a:r>
              <a:rPr lang="es-ES" sz="36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</a:t>
            </a:r>
          </a:p>
        </p:txBody>
      </p:sp>
      <p:sp>
        <p:nvSpPr>
          <p:cNvPr id="19" name="Pergamino vertical 18">
            <a:extLst>
              <a:ext uri="{FF2B5EF4-FFF2-40B4-BE49-F238E27FC236}">
                <a16:creationId xmlns:a16="http://schemas.microsoft.com/office/drawing/2014/main" id="{2FB76FA3-52D2-B844-858F-05A4858A7D44}"/>
              </a:ext>
            </a:extLst>
          </p:cNvPr>
          <p:cNvSpPr/>
          <p:nvPr/>
        </p:nvSpPr>
        <p:spPr>
          <a:xfrm>
            <a:off x="703385" y="12520245"/>
            <a:ext cx="13696827" cy="19624431"/>
          </a:xfrm>
          <a:prstGeom prst="vertic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CASO CLINICO</a:t>
            </a:r>
            <a:r>
              <a:rPr lang="es-ES" sz="3200" b="1" dirty="0"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</a:p>
          <a:p>
            <a:pPr algn="just"/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Se presenta el caso de una mujer de 39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años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edad sin antecedentes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patológicos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interés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primigesta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con embarazo de 17 semanas, ingresa en la Unidad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Hematología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confirmándose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el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leucemia aguda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promielocítica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bajo riesgo. Informada la paciente sobre su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pronóstico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posibles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comlicaciones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y el riesgo personalizado debido a su estado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gestación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sobre el tratamiento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quimioterápico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decidiendo continuar con la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gestación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conociendo los riesgos a los que se enfrenta tanto paciente como feto. </a:t>
            </a:r>
          </a:p>
          <a:p>
            <a:pPr algn="just"/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Consultado al SITTE, se inicia quimioterapia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inducción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Idarrubicina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-ATRA, evitando el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Arsénico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informando que su uso en el primer trimestre se relaciona con una tasa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óbito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33% en el segundo trimestre menor, está relacionado con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cardiotoxicidad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encontrándose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sobre todo casos de insuficiencia cardiaca, en principio reversible, se relaciona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también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con un 46% de prematuridad,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relacionándose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tanto con el parto prematuro como con rotura prematura de membranas. </a:t>
            </a:r>
          </a:p>
          <a:p>
            <a:pPr algn="just"/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Como complicaciones la paciente presenta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síndrome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diferenciación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ATR y sobrecarga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hídrica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sin otros criterios de gravedad que se resuelve con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Dexametasona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Furosemida con adecuada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evolución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hasta la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resolución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completa,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mucositis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oral grado 3-4, y a los 24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días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ingreso tras dolor abdominal agudo y sangrado vaginal se documenta aborto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espontáneo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realizándose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extracción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manual del feto y placenta sin complicaciones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hemorrágicas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posteriores. Es alta domiciliaria para continuar con tratamiento de forma ambulatoria. </a:t>
            </a:r>
          </a:p>
        </p:txBody>
      </p:sp>
      <p:sp>
        <p:nvSpPr>
          <p:cNvPr id="20" name="Pergamino horizontal 19">
            <a:extLst>
              <a:ext uri="{FF2B5EF4-FFF2-40B4-BE49-F238E27FC236}">
                <a16:creationId xmlns:a16="http://schemas.microsoft.com/office/drawing/2014/main" id="{32513936-DBA3-F842-8F33-63F0A66EEA1E}"/>
              </a:ext>
            </a:extLst>
          </p:cNvPr>
          <p:cNvSpPr/>
          <p:nvPr/>
        </p:nvSpPr>
        <p:spPr>
          <a:xfrm>
            <a:off x="13498869" y="12520247"/>
            <a:ext cx="13696827" cy="13504984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PLAN DE CUIDADOS DE ENFERMERIA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NANDA: 00206- Riesgo de sangrado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Resultados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NOC:1902-Control del riesgo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Intervenciones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deEnfermeria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NIC: 6610-Identificación de riesgos: hemorragias Diagnostico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NANDA: 00214-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Disconfort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Resultados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NOC: 2109- Nivel de malestar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Intervenciones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NIC: 6483- Manejo ambiental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Diagnostico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NANDA: 00093- Fatiga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Resultados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NOC: 0005- Tolerancia a la actividad Intervenciones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NIC: 0180- Manejo de la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energía</a:t>
            </a:r>
            <a:b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</a:b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Diagnóstico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NANDA:00126- Conocimientos deficientes Resultados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NOC: 1841- Conocimiento: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medicación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</a:p>
          <a:p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Intervenciones de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Enfermeria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NIC: 6610-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Identificación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riesgos </a:t>
            </a:r>
          </a:p>
        </p:txBody>
      </p:sp>
      <p:sp>
        <p:nvSpPr>
          <p:cNvPr id="21" name="Pergamino horizontal 20">
            <a:extLst>
              <a:ext uri="{FF2B5EF4-FFF2-40B4-BE49-F238E27FC236}">
                <a16:creationId xmlns:a16="http://schemas.microsoft.com/office/drawing/2014/main" id="{846C7FEF-38BF-5249-A34C-85BB90242DEC}"/>
              </a:ext>
            </a:extLst>
          </p:cNvPr>
          <p:cNvSpPr/>
          <p:nvPr/>
        </p:nvSpPr>
        <p:spPr>
          <a:xfrm>
            <a:off x="13498869" y="26025231"/>
            <a:ext cx="13141523" cy="8229600"/>
          </a:xfrm>
          <a:prstGeom prst="horizontalScroll">
            <a:avLst/>
          </a:prstGeom>
          <a:solidFill>
            <a:srgbClr val="C4BD17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CONCLUSIONES </a:t>
            </a:r>
          </a:p>
          <a:p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Este caso, ha supuesto un reto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difícil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afrontar tanto para el equipo multidisciplinario como para la madre y su entorno familiar. No existen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guías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disponibles para el manejo de esta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situación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especial, haciendo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aún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mas complicado la toma de decisiones. Por eso el reporte de casos es necesario para el aporte de datos concretos que ayuden al abordaje de este </a:t>
            </a:r>
            <a:r>
              <a:rPr lang="es-ES" sz="3200" dirty="0" err="1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desafío</a:t>
            </a: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</a:t>
            </a:r>
          </a:p>
          <a:p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Es importante recalcar que el embarazo no tiene un efecto adverso sobre la enfermedad. </a:t>
            </a:r>
          </a:p>
        </p:txBody>
      </p:sp>
    </p:spTree>
    <p:extLst>
      <p:ext uri="{BB962C8B-B14F-4D97-AF65-F5344CB8AC3E}">
        <p14:creationId xmlns:p14="http://schemas.microsoft.com/office/powerpoint/2010/main" val="19301158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604</Words>
  <Application>Microsoft Macintosh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Biome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Zambrano</dc:creator>
  <cp:lastModifiedBy>Javier Zambrano</cp:lastModifiedBy>
  <cp:revision>6</cp:revision>
  <dcterms:created xsi:type="dcterms:W3CDTF">2021-07-23T09:34:27Z</dcterms:created>
  <dcterms:modified xsi:type="dcterms:W3CDTF">2021-07-23T10:11:50Z</dcterms:modified>
</cp:coreProperties>
</file>